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9"/>
  </p:notesMasterIdLst>
  <p:handoutMasterIdLst>
    <p:handoutMasterId r:id="rId30"/>
  </p:handoutMasterIdLst>
  <p:sldIdLst>
    <p:sldId id="258" r:id="rId5"/>
    <p:sldId id="259" r:id="rId6"/>
    <p:sldId id="260" r:id="rId7"/>
    <p:sldId id="270" r:id="rId8"/>
    <p:sldId id="263" r:id="rId9"/>
    <p:sldId id="262" r:id="rId10"/>
    <p:sldId id="273" r:id="rId11"/>
    <p:sldId id="278" r:id="rId12"/>
    <p:sldId id="280" r:id="rId13"/>
    <p:sldId id="274" r:id="rId14"/>
    <p:sldId id="275" r:id="rId15"/>
    <p:sldId id="276" r:id="rId16"/>
    <p:sldId id="277" r:id="rId17"/>
    <p:sldId id="279" r:id="rId18"/>
    <p:sldId id="281" r:id="rId19"/>
    <p:sldId id="282" r:id="rId20"/>
    <p:sldId id="283" r:id="rId21"/>
    <p:sldId id="284" r:id="rId22"/>
    <p:sldId id="264" r:id="rId23"/>
    <p:sldId id="265" r:id="rId24"/>
    <p:sldId id="266" r:id="rId25"/>
    <p:sldId id="267" r:id="rId26"/>
    <p:sldId id="268" r:id="rId27"/>
    <p:sldId id="269" r:id="rId28"/>
  </p:sldIdLst>
  <p:sldSz cx="12192000" cy="6858000"/>
  <p:notesSz cx="6858000" cy="9144000"/>
  <p:embeddedFontLst>
    <p:embeddedFont>
      <p:font typeface="Avenir Next LT Pro" panose="020B0504020202020204" pitchFamily="3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Speak Pro" panose="020B0504020101020102" pitchFamily="34" charset="0"/>
      <p:regular r:id="rId39"/>
      <p:bold r:id="rId40"/>
      <p:italic r:id="rId41"/>
      <p:boldItalic r:id="rId42"/>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99" d="100"/>
          <a:sy n="99" d="100"/>
        </p:scale>
        <p:origin x="136" y="1114"/>
      </p:cViewPr>
      <p:guideLst/>
    </p:cSldViewPr>
  </p:slideViewPr>
  <p:outlineViewPr>
    <p:cViewPr>
      <p:scale>
        <a:sx n="33" d="100"/>
        <a:sy n="33" d="100"/>
      </p:scale>
      <p:origin x="0" y="-33540"/>
    </p:cViewPr>
  </p:outlineViewPr>
  <p:notesTextViewPr>
    <p:cViewPr>
      <p:scale>
        <a:sx n="3" d="2"/>
        <a:sy n="3" d="2"/>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15/04/2023</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a:t>Grado en Ingeniería Informatica especialidad Ingeniería del Sofware </a:t>
            </a:r>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15/04/2023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noProof="0"/>
              <a:t>Grado en Ingeniería Informatica especialidad Ingeniería del Sofware </a:t>
            </a:r>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AFFD5D6-272A-4773-B822-A097E793E0A9}"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0AD1BC9-57A3-4719-B07D-A9ACD4AFCBB8}"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DCB05E61-89BA-4693-ABDA-8B5A538D40BB}"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315B3FCB-E9B8-4122-87BC-37C217B43AC7}"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rtlCol="0" anchor="b">
            <a:normAutofit/>
          </a:bodyPr>
          <a:lstStyle>
            <a:lvl1pPr>
              <a:defRPr sz="4000">
                <a:gradFill>
                  <a:gsLst>
                    <a:gs pos="0">
                      <a:schemeClr val="bg2"/>
                    </a:gs>
                    <a:gs pos="100000">
                      <a:schemeClr val="accent1"/>
                    </a:gs>
                  </a:gsLst>
                  <a:lin ang="0" scaled="1"/>
                </a:gradFill>
              </a:defRPr>
            </a:lvl1pPr>
          </a:lstStyle>
          <a:p>
            <a:pPr rtl="0"/>
            <a:r>
              <a:rPr lang="es-ES" noProof="0"/>
              <a:t>DIAPOSITIVA DE DIVISIÓN DE SECCIÓN</a:t>
            </a:r>
          </a:p>
        </p:txBody>
      </p:sp>
      <p:sp>
        <p:nvSpPr>
          <p:cNvPr id="19" name="Rectángulo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81C28705-B8B9-4604-A581-124F32EA6C77}"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texto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cxnSp>
        <p:nvCxnSpPr>
          <p:cNvPr id="21" name="Conector recto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5C2397BC-D0C4-4809-B8D1-DDC8C07D30A6}"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8DF4473-A64A-4246-92D0-D936DB3CAA9F}"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3E947456-116A-435C-8DBC-27680DF1923C}"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D6AA0A41-BE74-4EB5-B4DC-EFF7353FF1A1}" type="datetime1">
              <a:rPr lang="es-ES" noProof="0" smtClean="0"/>
              <a:t>15/04/2023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C0CC5C9-42DB-4E0C-8D54-54C79A25933E}" type="datetime1">
              <a:rPr lang="es-ES" noProof="0" smtClean="0"/>
              <a:t>15/04/2023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2873C30E-429C-407F-ABE0-9B7A7648DFC1}" type="datetime1">
              <a:rPr lang="es-ES" noProof="0" smtClean="0"/>
              <a:t>15/04/2023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541E355A-9ECB-4845-B1E7-82598B8C940C}"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B29333F8-2A1E-4046-BA7D-9B3B2E4A90AA}"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BFDF45F-3151-45AD-B4B0-44F1388C3822}"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1941478F-5EB3-435E-A3C4-900D6D155B3A}" type="datetime1">
              <a:rPr lang="es-ES" noProof="0" smtClean="0"/>
              <a:t>15/04/2023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A6611FA7-16FF-407E-AB03-A7B323F2BADE}" type="datetime1">
              <a:rPr lang="es-ES" noProof="0" smtClean="0"/>
              <a:t>15/04/2023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08D30FF-9836-41A8-8F32-70427B04DDCA}" type="datetime1">
              <a:rPr lang="es-ES" noProof="0" smtClean="0"/>
              <a:t>15/04/2023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419FD4B8-E958-4AE2-9FBE-B59E626DCA3A}"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09CEC9A-C70C-49BE-9DB4-2C5C51E0AF85}"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BDA5B870-D6AE-48F1-B22C-05C52FCF1A30}" type="datetime1">
              <a:rPr lang="es-ES" noProof="0" smtClean="0"/>
              <a:t>15/04/2023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C7C34297-0E8F-4003-A5FD-AFDDF6ED02C4}" type="datetime1">
              <a:rPr lang="es-ES" noProof="0" smtClean="0"/>
              <a:t>15/04/2023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7716D22D-1983-49D1-89F2-D72290C79E08}" type="datetime1">
              <a:rPr lang="es-ES" noProof="0" smtClean="0"/>
              <a:t>15/04/2023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C951313A-EFAA-4929-AF46-7DD082FBBFB0}"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E181B6B-79AB-47D2-9603-08A0F35623B9}"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62934F4-9553-4D25-B7C9-49C350759719}"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083F4054-E763-4A5F-A3A9-C06D197AC800}" type="datetime1">
              <a:rPr lang="es-ES" noProof="0" smtClean="0"/>
              <a:t>15/04/2023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627E0A45-B437-4FE8-BF8F-BF2049B99689}" type="datetime1">
              <a:rPr lang="es-ES" noProof="0" smtClean="0"/>
              <a:t>15/04/2023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CE9132A3-EFB1-4ADC-BBE2-3C6AA01EDA51}" type="datetime1">
              <a:rPr lang="es-ES" noProof="0" smtClean="0"/>
              <a:t>15/04/2023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B3952751-200B-4C6B-8901-AB9CC62017F4}" type="datetime1">
              <a:rPr lang="es-ES" noProof="0" smtClean="0"/>
              <a:t>15/04/2023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4DAB115-5D10-4413-8A66-441438CD784C}"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45C89E37-1687-4BE5-A4B1-0ADE2683C2EB}" type="datetime1">
              <a:rPr lang="es-ES" noProof="0" smtClean="0"/>
              <a:t>15/04/2023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814B7F10-720B-422D-AC60-8757925E50B4}" type="datetime1">
              <a:rPr lang="es-ES" noProof="0" smtClean="0"/>
              <a:t>15/04/2023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3687445-EAF3-47B7-9297-EB0215E6E740}" type="datetime1">
              <a:rPr lang="es-ES" noProof="0" smtClean="0"/>
              <a:t>15/04/2023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B7C73CB-49D9-4A2C-A50F-79F8059DEF77}"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07B39A7-D170-45D9-AB8E-7A337084CD22}" type="datetime1">
              <a:rPr lang="es-ES" noProof="0" smtClean="0"/>
              <a:t>15/04/2023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2B2299B2-487A-4456-B6A8-FBED8A5D2443}" type="datetime1">
              <a:rPr lang="es-ES" noProof="0" smtClean="0"/>
              <a:t>15/04/2023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44A772A0-7027-405F-9A77-335FD4E16917}"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A4400C-9E34-4BCE-814E-E781F583619A}"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2FB6121-A584-411F-80F9-B2F81A4B08FF}"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A988209-41CF-4EC4-ADCE-7C810137FE22}"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C37CE8B-225D-4121-9EFE-0F10CDCC816A}"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4D2C6C0E-19EA-499C-9A0E-F259D2D603CF}"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319C74A-6553-488F-86EB-14D35B973096}"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D845CB8-EB2C-4A10-AB40-084DC3D0688D}"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D3FEE46-318B-4EA5-83A4-2F0528F4546C}"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6819B44-05B7-41B0-83E8-8D2FA1482983}" type="datetime1">
              <a:rPr lang="es-ES" noProof="0" smtClean="0"/>
              <a:t>15/04/2023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Grado en Ingeniería Informática especialidad Ingeniería del Software </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22A62294-98C4-4916-B9C9-2CEFDC36DFCE}" type="datetime1">
              <a:rPr lang="es-ES" noProof="0" smtClean="0"/>
              <a:t>15/04/2023</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8.jp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9.jp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0.jp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1.jpe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2.jp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812757" y="4700582"/>
            <a:ext cx="4511843" cy="915873"/>
          </a:xfrm>
        </p:spPr>
        <p:txBody>
          <a:bodyPr rtlCol="0">
            <a:normAutofit/>
          </a:bodyPr>
          <a:lstStyle/>
          <a:p>
            <a:pPr rtl="0"/>
            <a:r>
              <a:rPr lang="es-ES" dirty="0"/>
              <a:t>OLAP</a:t>
            </a:r>
          </a:p>
        </p:txBody>
      </p:sp>
      <p:sp>
        <p:nvSpPr>
          <p:cNvPr id="3" name="Subtítulo 2">
            <a:extLst>
              <a:ext uri="{FF2B5EF4-FFF2-40B4-BE49-F238E27FC236}">
                <a16:creationId xmlns:a16="http://schemas.microsoft.com/office/drawing/2014/main" id="{D099D82B-F86A-4C04-9207-B25F53939FB6}"/>
              </a:ext>
            </a:extLst>
          </p:cNvPr>
          <p:cNvSpPr>
            <a:spLocks noGrp="1"/>
          </p:cNvSpPr>
          <p:nvPr>
            <p:ph type="subTitle" idx="1"/>
          </p:nvPr>
        </p:nvSpPr>
        <p:spPr>
          <a:xfrm>
            <a:off x="1812757" y="5949257"/>
            <a:ext cx="4855769" cy="601840"/>
          </a:xfrm>
        </p:spPr>
        <p:txBody>
          <a:bodyPr rtlCol="0">
            <a:noAutofit/>
          </a:bodyPr>
          <a:lstStyle/>
          <a:p>
            <a:pPr rtl="0"/>
            <a:r>
              <a:rPr lang="es-ES" sz="2000" dirty="0"/>
              <a:t>ADMINISTRACIÓN DE BASES DE DATOS</a:t>
            </a:r>
          </a:p>
        </p:txBody>
      </p:sp>
      <p:sp>
        <p:nvSpPr>
          <p:cNvPr id="4" name="Marcador de texto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rtlCol="0">
            <a:normAutofit/>
          </a:bodyPr>
          <a:lstStyle/>
          <a:p>
            <a:pPr rtl="0"/>
            <a:r>
              <a:rPr lang="es-ES" dirty="0"/>
              <a:t>2023</a:t>
            </a:r>
          </a:p>
        </p:txBody>
      </p:sp>
      <p:sp>
        <p:nvSpPr>
          <p:cNvPr id="5" name="CuadroTexto 4">
            <a:extLst>
              <a:ext uri="{FF2B5EF4-FFF2-40B4-BE49-F238E27FC236}">
                <a16:creationId xmlns:a16="http://schemas.microsoft.com/office/drawing/2014/main" id="{EA9A3820-8C3F-4976-258D-65E90265EAB9}"/>
              </a:ext>
            </a:extLst>
          </p:cNvPr>
          <p:cNvSpPr txBox="1"/>
          <p:nvPr/>
        </p:nvSpPr>
        <p:spPr>
          <a:xfrm>
            <a:off x="7239119" y="5139401"/>
            <a:ext cx="5648325" cy="954107"/>
          </a:xfrm>
          <a:prstGeom prst="rect">
            <a:avLst/>
          </a:prstGeom>
          <a:noFill/>
        </p:spPr>
        <p:txBody>
          <a:bodyPr wrap="square" rtlCol="0">
            <a:spAutoFit/>
          </a:bodyPr>
          <a:lstStyle/>
          <a:p>
            <a:r>
              <a:rPr lang="es-ES" sz="2800" b="1" dirty="0">
                <a:solidFill>
                  <a:schemeClr val="tx2"/>
                </a:solidFill>
              </a:rPr>
              <a:t>Águeda Barrera Rodríguez</a:t>
            </a:r>
          </a:p>
          <a:p>
            <a:r>
              <a:rPr lang="es-ES" sz="2800" b="1" dirty="0">
                <a:solidFill>
                  <a:schemeClr val="tx2"/>
                </a:solidFill>
              </a:rPr>
              <a:t>Saúl Rodríguez Naranjo</a:t>
            </a:r>
          </a:p>
        </p:txBody>
      </p:sp>
      <p:cxnSp>
        <p:nvCxnSpPr>
          <p:cNvPr id="11" name="Conector recto 10">
            <a:extLst>
              <a:ext uri="{FF2B5EF4-FFF2-40B4-BE49-F238E27FC236}">
                <a16:creationId xmlns:a16="http://schemas.microsoft.com/office/drawing/2014/main" id="{5416D623-D25C-DC87-926F-F44448DF6AEB}"/>
              </a:ext>
            </a:extLst>
          </p:cNvPr>
          <p:cNvCxnSpPr>
            <a:cxnSpLocks/>
          </p:cNvCxnSpPr>
          <p:nvPr/>
        </p:nvCxnSpPr>
        <p:spPr>
          <a:xfrm>
            <a:off x="6628342" y="4418270"/>
            <a:ext cx="0" cy="2396370"/>
          </a:xfrm>
          <a:prstGeom prst="line">
            <a:avLst/>
          </a:prstGeom>
          <a:ln>
            <a:solidFill>
              <a:srgbClr val="FFCD6B"/>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01306812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Para entender que es un cubo OLAP debemos empezar analizando una representación bidimensional. Por ejemplo, una hoja de cálculo:</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En este caso se han contemplado los </a:t>
            </a:r>
            <a:r>
              <a:rPr lang="es-ES" sz="1800" kern="100" dirty="0">
                <a:latin typeface="Calibri" panose="020F0502020204030204" pitchFamily="34" charset="0"/>
                <a:ea typeface="Calibri" panose="020F0502020204030204" pitchFamily="34" charset="0"/>
                <a:cs typeface="Times New Roman" panose="02020603050405020304" pitchFamily="18" charset="0"/>
              </a:rPr>
              <a:t>datos relativos a clientes, servicios contratados, importe cobrado por servicio, fecha de contratación y país de origen del cliente.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Cada </a:t>
            </a:r>
            <a:r>
              <a:rPr lang="es-ES" sz="1800" kern="100" dirty="0">
                <a:latin typeface="Calibri" panose="020F0502020204030204" pitchFamily="34" charset="0"/>
                <a:ea typeface="Calibri" panose="020F0502020204030204" pitchFamily="34" charset="0"/>
                <a:cs typeface="Times New Roman" panose="02020603050405020304" pitchFamily="18" charset="0"/>
              </a:rPr>
              <a:t>columna será considerada una dimensión dentro del cubo que queramos conformar.</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Las hojas de cálculo organizan los datos en dos dimensiones</a:t>
            </a:r>
            <a:r>
              <a:rPr lang="es-ES" sz="1800" kern="100" dirty="0">
                <a:latin typeface="Calibri" panose="020F0502020204030204" pitchFamily="34" charset="0"/>
                <a:ea typeface="Calibri" panose="020F0502020204030204" pitchFamily="34" charset="0"/>
                <a:cs typeface="Times New Roman" panose="02020603050405020304" pitchFamily="18" charset="0"/>
              </a:rPr>
              <a:t>: filas por cada entrada de datos, y columnas por cada atributo perteneciente a la entrada.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C429BAC0-E309-EB0E-BC8E-21F0376EDE9E}"/>
              </a:ext>
            </a:extLst>
          </p:cNvPr>
          <p:cNvPicPr>
            <a:picLocks noChangeAspect="1"/>
          </p:cNvPicPr>
          <p:nvPr/>
        </p:nvPicPr>
        <p:blipFill>
          <a:blip r:embed="rId3"/>
          <a:stretch>
            <a:fillRect/>
          </a:stretch>
        </p:blipFill>
        <p:spPr>
          <a:xfrm>
            <a:off x="1703863" y="2637025"/>
            <a:ext cx="9379720" cy="693238"/>
          </a:xfrm>
          <a:prstGeom prst="rect">
            <a:avLst/>
          </a:prstGeom>
        </p:spPr>
      </p:pic>
    </p:spTree>
    <p:extLst>
      <p:ext uri="{BB962C8B-B14F-4D97-AF65-F5344CB8AC3E}">
        <p14:creationId xmlns:p14="http://schemas.microsoft.com/office/powerpoint/2010/main" val="3058493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3050931"/>
            <a:ext cx="4673373" cy="2951836"/>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Por ejemplo, imaginemos que los datos mostrados con anterioridad pertenecen a una empresa de consultoría software, que cuenta con los siguientes datos de ventas según sus servicios: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11</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6C30800A-2A68-058C-4336-0C4734058727}"/>
              </a:ext>
            </a:extLst>
          </p:cNvPr>
          <p:cNvPicPr>
            <a:picLocks noChangeAspect="1"/>
          </p:cNvPicPr>
          <p:nvPr/>
        </p:nvPicPr>
        <p:blipFill>
          <a:blip r:embed="rId3"/>
          <a:stretch>
            <a:fillRect/>
          </a:stretch>
        </p:blipFill>
        <p:spPr>
          <a:xfrm>
            <a:off x="6046763" y="1573022"/>
            <a:ext cx="5342206" cy="4461074"/>
          </a:xfrm>
          <a:prstGeom prst="rect">
            <a:avLst/>
          </a:prstGeom>
        </p:spPr>
      </p:pic>
    </p:spTree>
    <p:extLst>
      <p:ext uri="{BB962C8B-B14F-4D97-AF65-F5344CB8AC3E}">
        <p14:creationId xmlns:p14="http://schemas.microsoft.com/office/powerpoint/2010/main" val="275276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a:t>
            </a:r>
            <a:r>
              <a:rPr lang="es-ES" sz="1800" kern="100" dirty="0">
                <a:latin typeface="Calibri" panose="020F0502020204030204" pitchFamily="34" charset="0"/>
                <a:ea typeface="Calibri" panose="020F0502020204030204" pitchFamily="34" charset="0"/>
                <a:cs typeface="Times New Roman" panose="02020603050405020304" pitchFamily="18" charset="0"/>
              </a:rPr>
              <a:t>manejan los datos a través de varias dimensiones. Si quisiésemos agrupar las ventas totales según los parámetros país, año y servicio contratado (cada parámetro conformando una dimensión del cubo), el cubo OLAP generado sería el siguiente: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12</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1B42DAC-0030-E12D-767C-B8985C77EB95}"/>
              </a:ext>
            </a:extLst>
          </p:cNvPr>
          <p:cNvPicPr>
            <a:picLocks noChangeAspect="1"/>
          </p:cNvPicPr>
          <p:nvPr/>
        </p:nvPicPr>
        <p:blipFill>
          <a:blip r:embed="rId3"/>
          <a:stretch>
            <a:fillRect/>
          </a:stretch>
        </p:blipFill>
        <p:spPr>
          <a:xfrm>
            <a:off x="6488424" y="2666006"/>
            <a:ext cx="4899586" cy="3336762"/>
          </a:xfrm>
          <a:prstGeom prst="rect">
            <a:avLst/>
          </a:prstGeom>
        </p:spPr>
      </p:pic>
      <p:pic>
        <p:nvPicPr>
          <p:cNvPr id="7" name="Imagen 6">
            <a:extLst>
              <a:ext uri="{FF2B5EF4-FFF2-40B4-BE49-F238E27FC236}">
                <a16:creationId xmlns:a16="http://schemas.microsoft.com/office/drawing/2014/main" id="{EC7670AE-918D-38A9-284D-380F36587EDA}"/>
              </a:ext>
            </a:extLst>
          </p:cNvPr>
          <p:cNvPicPr>
            <a:picLocks noChangeAspect="1"/>
          </p:cNvPicPr>
          <p:nvPr/>
        </p:nvPicPr>
        <p:blipFill>
          <a:blip r:embed="rId4"/>
          <a:stretch>
            <a:fillRect/>
          </a:stretch>
        </p:blipFill>
        <p:spPr>
          <a:xfrm>
            <a:off x="1304925" y="2666006"/>
            <a:ext cx="4791075" cy="3333750"/>
          </a:xfrm>
          <a:prstGeom prst="rect">
            <a:avLst/>
          </a:prstGeom>
        </p:spPr>
      </p:pic>
    </p:spTree>
    <p:extLst>
      <p:ext uri="{BB962C8B-B14F-4D97-AF65-F5344CB8AC3E}">
        <p14:creationId xmlns:p14="http://schemas.microsoft.com/office/powerpoint/2010/main" val="2027176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Hechos y tabla de hechos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277207"/>
            <a:ext cx="4755971" cy="3725559"/>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muestran una métrica deseada, que recibe el nombre de “hecho”, en el caso anterior nuestro “hecho” era el numero de ventas totales, según las dimensiones/parámetros año, servicio y país.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Los “hechos” de los cubos OLAP, forman lo que se conoce como tabla de hechos. Estas tablas recogen la relación existente entre los “hechos” y las dimensiones del cubo, situándose el “hecho” en el centro del diagrama, que tiene normalmente forma de estrella:</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13</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Diagrama&#10;&#10;Descripción generada automáticamente con confianza baja">
            <a:extLst>
              <a:ext uri="{FF2B5EF4-FFF2-40B4-BE49-F238E27FC236}">
                <a16:creationId xmlns:a16="http://schemas.microsoft.com/office/drawing/2014/main" id="{4455FE4A-B440-8A79-B393-3C5B23E719D9}"/>
              </a:ext>
            </a:extLst>
          </p:cNvPr>
          <p:cNvPicPr>
            <a:picLocks noChangeAspect="1"/>
          </p:cNvPicPr>
          <p:nvPr/>
        </p:nvPicPr>
        <p:blipFill>
          <a:blip r:embed="rId3"/>
          <a:stretch>
            <a:fillRect/>
          </a:stretch>
        </p:blipFill>
        <p:spPr>
          <a:xfrm>
            <a:off x="6185534" y="1783195"/>
            <a:ext cx="5076825" cy="4171950"/>
          </a:xfrm>
          <a:prstGeom prst="rect">
            <a:avLst/>
          </a:prstGeom>
        </p:spPr>
      </p:pic>
    </p:spTree>
    <p:extLst>
      <p:ext uri="{BB962C8B-B14F-4D97-AF65-F5344CB8AC3E}">
        <p14:creationId xmlns:p14="http://schemas.microsoft.com/office/powerpoint/2010/main" val="890348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Analíticas con cubos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algn="just"/>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a:t>
            </a:r>
            <a:r>
              <a:rPr lang="es-ES" sz="1800" kern="100" dirty="0">
                <a:latin typeface="Calibri" panose="020F0502020204030204" pitchFamily="34" charset="0"/>
                <a:ea typeface="Calibri" panose="020F0502020204030204" pitchFamily="34" charset="0"/>
                <a:cs typeface="Times New Roman" panose="02020603050405020304" pitchFamily="18" charset="0"/>
              </a:rPr>
              <a:t>admiten cuatro operaciones analíticas básicas:</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effectLst/>
                <a:latin typeface="Calibri" panose="020F0502020204030204" pitchFamily="34" charset="0"/>
                <a:ea typeface="Calibri" panose="020F0502020204030204" pitchFamily="34" charset="0"/>
                <a:cs typeface="Times New Roman" panose="02020603050405020304" pitchFamily="18" charset="0"/>
              </a:rPr>
              <a:t>Slice</a:t>
            </a:r>
            <a:r>
              <a:rPr lang="es-ES" sz="1800" b="1" u="sng" kern="100" dirty="0">
                <a:effectLst/>
                <a:latin typeface="Calibri" panose="020F0502020204030204" pitchFamily="34" charset="0"/>
                <a:ea typeface="Calibri" panose="020F0502020204030204" pitchFamily="34" charset="0"/>
                <a:cs typeface="Times New Roman" panose="02020603050405020304" pitchFamily="18" charset="0"/>
              </a:rPr>
              <a:t> (Rebanar) :</a:t>
            </a: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Nos permite observar los datos eligiendo tan solo un valor de una dimensión.</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latin typeface="Calibri" panose="020F0502020204030204" pitchFamily="34" charset="0"/>
                <a:ea typeface="Calibri" panose="020F0502020204030204" pitchFamily="34" charset="0"/>
                <a:cs typeface="Times New Roman" panose="02020603050405020304" pitchFamily="18" charset="0"/>
              </a:rPr>
              <a:t>Dice (Trocear) :</a:t>
            </a:r>
            <a:r>
              <a:rPr lang="es-ES" sz="1800" b="1" kern="100" dirty="0">
                <a:latin typeface="Calibri" panose="020F0502020204030204" pitchFamily="34" charset="0"/>
                <a:ea typeface="Calibri" panose="020F0502020204030204" pitchFamily="34" charset="0"/>
                <a:cs typeface="Times New Roman" panose="02020603050405020304" pitchFamily="18" charset="0"/>
              </a:rPr>
              <a:t> </a:t>
            </a:r>
            <a:r>
              <a:rPr lang="es-ES" sz="1800" kern="100" dirty="0">
                <a:latin typeface="Calibri" panose="020F0502020204030204" pitchFamily="34" charset="0"/>
                <a:ea typeface="Calibri" panose="020F0502020204030204" pitchFamily="34" charset="0"/>
                <a:cs typeface="Times New Roman" panose="02020603050405020304" pitchFamily="18" charset="0"/>
              </a:rPr>
              <a:t>Similar al funcionamiento de </a:t>
            </a:r>
            <a:r>
              <a:rPr lang="es-ES" sz="1800" kern="100" dirty="0" err="1">
                <a:latin typeface="Calibri" panose="020F0502020204030204" pitchFamily="34" charset="0"/>
                <a:ea typeface="Calibri" panose="020F0502020204030204" pitchFamily="34" charset="0"/>
                <a:cs typeface="Times New Roman" panose="02020603050405020304" pitchFamily="18" charset="0"/>
              </a:rPr>
              <a:t>Slice</a:t>
            </a:r>
            <a:r>
              <a:rPr lang="es-ES" sz="1800" kern="100" dirty="0">
                <a:latin typeface="Calibri" panose="020F0502020204030204" pitchFamily="34" charset="0"/>
                <a:ea typeface="Calibri" panose="020F0502020204030204" pitchFamily="34" charset="0"/>
                <a:cs typeface="Times New Roman" panose="02020603050405020304" pitchFamily="18" charset="0"/>
              </a:rPr>
              <a:t>. Permite elegir varios valores de la dimensión escogida, formando un </a:t>
            </a:r>
            <a:r>
              <a:rPr lang="es-ES" sz="1800" kern="100" dirty="0" err="1">
                <a:latin typeface="Calibri" panose="020F0502020204030204" pitchFamily="34" charset="0"/>
                <a:ea typeface="Calibri" panose="020F0502020204030204" pitchFamily="34" charset="0"/>
                <a:cs typeface="Times New Roman" panose="02020603050405020304" pitchFamily="18" charset="0"/>
              </a:rPr>
              <a:t>subcubo</a:t>
            </a:r>
            <a:r>
              <a:rPr lang="es-ES" sz="1800" kern="100" dirty="0">
                <a:latin typeface="Calibri" panose="020F0502020204030204" pitchFamily="34" charset="0"/>
                <a:ea typeface="Calibri" panose="020F0502020204030204" pitchFamily="34" charset="0"/>
                <a:cs typeface="Times New Roman" panose="02020603050405020304" pitchFamily="18" charset="0"/>
              </a:rPr>
              <a:t> del cubo original.</a:t>
            </a:r>
          </a:p>
          <a:p>
            <a:pPr marL="285750" indent="-285750" algn="just">
              <a:buFont typeface="Arial" panose="020B0604020202020204" pitchFamily="34" charset="0"/>
              <a:buChar char="•"/>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effectLst/>
                <a:latin typeface="Calibri" panose="020F0502020204030204" pitchFamily="34" charset="0"/>
                <a:ea typeface="Calibri" panose="020F0502020204030204" pitchFamily="34" charset="0"/>
                <a:cs typeface="Times New Roman" panose="02020603050405020304" pitchFamily="18" charset="0"/>
              </a:rPr>
              <a:t>Drill-</a:t>
            </a:r>
            <a:r>
              <a:rPr lang="es-ES" sz="1800" b="1" u="sng" kern="100" dirty="0" err="1">
                <a:effectLst/>
                <a:latin typeface="Calibri" panose="020F0502020204030204" pitchFamily="34" charset="0"/>
                <a:ea typeface="Calibri" panose="020F0502020204030204" pitchFamily="34" charset="0"/>
                <a:cs typeface="Times New Roman" panose="02020603050405020304" pitchFamily="18" charset="0"/>
              </a:rPr>
              <a:t>down</a:t>
            </a:r>
            <a:r>
              <a:rPr lang="es-ES" sz="1800" b="1" u="sng" kern="100" dirty="0">
                <a:effectLst/>
                <a:latin typeface="Calibri" panose="020F0502020204030204" pitchFamily="34" charset="0"/>
                <a:ea typeface="Calibri" panose="020F0502020204030204" pitchFamily="34" charset="0"/>
                <a:cs typeface="Times New Roman" panose="02020603050405020304" pitchFamily="18" charset="0"/>
              </a:rPr>
              <a:t> &amp; Roll-up (Perforar &amp; Enrollar):</a:t>
            </a: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Nos permite profundizar (Drill-</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down</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en la jerarquía de una dimensión o subir en la jerarquía (Roll-up) para analizar los datos de forma más generalista.</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latin typeface="Calibri" panose="020F0502020204030204" pitchFamily="34" charset="0"/>
                <a:ea typeface="Calibri" panose="020F0502020204030204" pitchFamily="34" charset="0"/>
                <a:cs typeface="Times New Roman" panose="02020603050405020304" pitchFamily="18" charset="0"/>
              </a:rPr>
              <a:t>Pivot</a:t>
            </a:r>
            <a:r>
              <a:rPr lang="es-ES" sz="1800" b="1" u="sng" kern="100" dirty="0">
                <a:latin typeface="Calibri" panose="020F0502020204030204" pitchFamily="34" charset="0"/>
                <a:ea typeface="Calibri" panose="020F0502020204030204" pitchFamily="34" charset="0"/>
                <a:cs typeface="Times New Roman" panose="02020603050405020304" pitchFamily="18" charset="0"/>
              </a:rPr>
              <a:t> (Girar):</a:t>
            </a:r>
            <a:r>
              <a:rPr lang="es-ES" sz="1800" b="1" kern="100" dirty="0">
                <a:latin typeface="Calibri" panose="020F0502020204030204" pitchFamily="34" charset="0"/>
                <a:ea typeface="Calibri" panose="020F0502020204030204" pitchFamily="34" charset="0"/>
                <a:cs typeface="Times New Roman" panose="02020603050405020304" pitchFamily="18" charset="0"/>
              </a:rPr>
              <a:t> </a:t>
            </a:r>
            <a:r>
              <a:rPr lang="es-ES" sz="1800" kern="100" dirty="0">
                <a:latin typeface="Calibri" panose="020F0502020204030204" pitchFamily="34" charset="0"/>
                <a:ea typeface="Calibri" panose="020F0502020204030204" pitchFamily="34" charset="0"/>
                <a:cs typeface="Times New Roman" panose="02020603050405020304" pitchFamily="18" charset="0"/>
              </a:rPr>
              <a:t>Equivalente a la operación </a:t>
            </a:r>
            <a:r>
              <a:rPr lang="es-ES" sz="1800" kern="100" dirty="0" err="1">
                <a:latin typeface="Calibri" panose="020F0502020204030204" pitchFamily="34" charset="0"/>
                <a:ea typeface="Calibri" panose="020F0502020204030204" pitchFamily="34" charset="0"/>
                <a:cs typeface="Times New Roman" panose="02020603050405020304" pitchFamily="18" charset="0"/>
              </a:rPr>
              <a:t>pivot</a:t>
            </a:r>
            <a:r>
              <a:rPr lang="es-ES" sz="1800" kern="100" dirty="0">
                <a:latin typeface="Calibri" panose="020F0502020204030204" pitchFamily="34" charset="0"/>
                <a:ea typeface="Calibri" panose="020F0502020204030204" pitchFamily="34" charset="0"/>
                <a:cs typeface="Times New Roman" panose="02020603050405020304" pitchFamily="18" charset="0"/>
              </a:rPr>
              <a:t> en hojas de cálculo, consiste en rotar el cubo alrededor de sus ejes, de forma que se consiga una visión más óptima para el análisis que se este ejecutando.</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14</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7576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Slice</a:t>
            </a:r>
            <a:r>
              <a:rPr lang="es-ES" dirty="0"/>
              <a:t> (Rebanar)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observar solo los datos de ventas relativos a Francia, deberíamos hacer una operación </a:t>
            </a:r>
            <a:r>
              <a:rPr lang="es-ES" sz="1800" kern="100" dirty="0" err="1">
                <a:latin typeface="Calibri" panose="020F0502020204030204" pitchFamily="34" charset="0"/>
                <a:cs typeface="Times New Roman" panose="02020603050405020304" pitchFamily="18" charset="0"/>
              </a:rPr>
              <a:t>slice</a:t>
            </a:r>
            <a:r>
              <a:rPr lang="es-ES" sz="1800" kern="100" dirty="0">
                <a:latin typeface="Calibri" panose="020F0502020204030204" pitchFamily="34" charset="0"/>
                <a:cs typeface="Times New Roman" panose="02020603050405020304" pitchFamily="18" charset="0"/>
              </a:rPr>
              <a:t> de la dimensión país. El resultado es el siguiente:</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15</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FDFF69D5-F789-D767-713B-FE9AA819B8C6}"/>
              </a:ext>
            </a:extLst>
          </p:cNvPr>
          <p:cNvPicPr>
            <a:picLocks noChangeAspect="1"/>
          </p:cNvPicPr>
          <p:nvPr/>
        </p:nvPicPr>
        <p:blipFill>
          <a:blip r:embed="rId3"/>
          <a:stretch>
            <a:fillRect/>
          </a:stretch>
        </p:blipFill>
        <p:spPr>
          <a:xfrm>
            <a:off x="1520257" y="2795559"/>
            <a:ext cx="9351981" cy="2746353"/>
          </a:xfrm>
          <a:prstGeom prst="rect">
            <a:avLst/>
          </a:prstGeom>
        </p:spPr>
      </p:pic>
    </p:spTree>
    <p:extLst>
      <p:ext uri="{BB962C8B-B14F-4D97-AF65-F5344CB8AC3E}">
        <p14:creationId xmlns:p14="http://schemas.microsoft.com/office/powerpoint/2010/main" val="329431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Dice (Trocear)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observar solo los datos de ventas relativos a los servicios </a:t>
            </a:r>
            <a:r>
              <a:rPr lang="es-ES" sz="1800" kern="100" dirty="0" err="1">
                <a:latin typeface="Calibri" panose="020F0502020204030204" pitchFamily="34" charset="0"/>
                <a:cs typeface="Times New Roman" panose="02020603050405020304" pitchFamily="18" charset="0"/>
              </a:rPr>
              <a:t>Wordpress</a:t>
            </a:r>
            <a:r>
              <a:rPr lang="es-ES" sz="1800" kern="100" dirty="0">
                <a:latin typeface="Calibri" panose="020F0502020204030204" pitchFamily="34" charset="0"/>
                <a:cs typeface="Times New Roman" panose="02020603050405020304" pitchFamily="18" charset="0"/>
              </a:rPr>
              <a:t> y desarrollo de Web Apps, deberíamos hacer una operación dice de la dimensión servicio. El resultado es el siguiente:</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16</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646DC7B6-755E-8F1C-7222-2100113A366B}"/>
              </a:ext>
            </a:extLst>
          </p:cNvPr>
          <p:cNvPicPr>
            <a:picLocks noChangeAspect="1"/>
          </p:cNvPicPr>
          <p:nvPr/>
        </p:nvPicPr>
        <p:blipFill>
          <a:blip r:embed="rId3"/>
          <a:stretch>
            <a:fillRect/>
          </a:stretch>
        </p:blipFill>
        <p:spPr>
          <a:xfrm>
            <a:off x="1379529" y="2887236"/>
            <a:ext cx="9633438" cy="2648625"/>
          </a:xfrm>
          <a:prstGeom prst="rect">
            <a:avLst/>
          </a:prstGeom>
        </p:spPr>
      </p:pic>
    </p:spTree>
    <p:extLst>
      <p:ext uri="{BB962C8B-B14F-4D97-AF65-F5344CB8AC3E}">
        <p14:creationId xmlns:p14="http://schemas.microsoft.com/office/powerpoint/2010/main" val="3632904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Drill-</a:t>
            </a:r>
            <a:r>
              <a:rPr lang="es-ES" dirty="0" err="1"/>
              <a:t>down</a:t>
            </a:r>
            <a:r>
              <a:rPr lang="es-ES" dirty="0"/>
              <a:t> y Roll-up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observar solo los datos de ventas relativos al año 2021, dividido en cuartos (3 meses por cada cuarto), deberíamos hacer una operación drill-</a:t>
            </a:r>
            <a:r>
              <a:rPr lang="es-ES" sz="1800" kern="100" dirty="0" err="1">
                <a:latin typeface="Calibri" panose="020F0502020204030204" pitchFamily="34" charset="0"/>
                <a:cs typeface="Times New Roman" panose="02020603050405020304" pitchFamily="18" charset="0"/>
              </a:rPr>
              <a:t>down</a:t>
            </a:r>
            <a:r>
              <a:rPr lang="es-ES" sz="1800" kern="100" dirty="0">
                <a:latin typeface="Calibri" panose="020F0502020204030204" pitchFamily="34" charset="0"/>
                <a:cs typeface="Times New Roman" panose="02020603050405020304" pitchFamily="18" charset="0"/>
              </a:rPr>
              <a:t> en el año 2021. Si partiésemos del año 2021 dividido en cuartos y quisiésemos subir en la jerarquía, se obtendría de nuevo el cubo original. Esto sería roll-up. El resultado es el siguiente:</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17</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AD33D608-849E-0E62-4505-987A6E4C94F2}"/>
              </a:ext>
            </a:extLst>
          </p:cNvPr>
          <p:cNvPicPr>
            <a:picLocks noChangeAspect="1"/>
          </p:cNvPicPr>
          <p:nvPr/>
        </p:nvPicPr>
        <p:blipFill>
          <a:blip r:embed="rId3"/>
          <a:stretch>
            <a:fillRect/>
          </a:stretch>
        </p:blipFill>
        <p:spPr>
          <a:xfrm>
            <a:off x="1325179" y="3251945"/>
            <a:ext cx="9742138" cy="2618551"/>
          </a:xfrm>
          <a:prstGeom prst="rect">
            <a:avLst/>
          </a:prstGeom>
        </p:spPr>
      </p:pic>
    </p:spTree>
    <p:extLst>
      <p:ext uri="{BB962C8B-B14F-4D97-AF65-F5344CB8AC3E}">
        <p14:creationId xmlns:p14="http://schemas.microsoft.com/office/powerpoint/2010/main" val="2414037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Pivot</a:t>
            </a:r>
            <a:r>
              <a:rPr lang="es-ES" dirty="0"/>
              <a:t> (Girar)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enfocar el análisis una vez visualizado el cubo original, en los países que han contratado los servicios, realizaríamos un </a:t>
            </a:r>
            <a:r>
              <a:rPr lang="es-ES" sz="1800" kern="100" dirty="0" err="1">
                <a:latin typeface="Calibri" panose="020F0502020204030204" pitchFamily="34" charset="0"/>
                <a:cs typeface="Times New Roman" panose="02020603050405020304" pitchFamily="18" charset="0"/>
              </a:rPr>
              <a:t>pivot</a:t>
            </a:r>
            <a:r>
              <a:rPr lang="es-ES" sz="1800" kern="100" dirty="0">
                <a:latin typeface="Calibri" panose="020F0502020204030204" pitchFamily="34" charset="0"/>
                <a:cs typeface="Times New Roman" panose="02020603050405020304" pitchFamily="18" charset="0"/>
              </a:rPr>
              <a:t> sobre la dimensión país. Esto cambiaría la orientación del cubo y por tanto los datos mostrados.</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18</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A02E6631-4440-71C9-DB41-BC6A4BC72527}"/>
              </a:ext>
            </a:extLst>
          </p:cNvPr>
          <p:cNvPicPr>
            <a:picLocks noChangeAspect="1"/>
          </p:cNvPicPr>
          <p:nvPr/>
        </p:nvPicPr>
        <p:blipFill>
          <a:blip r:embed="rId3"/>
          <a:stretch>
            <a:fillRect/>
          </a:stretch>
        </p:blipFill>
        <p:spPr>
          <a:xfrm>
            <a:off x="1413633" y="2888481"/>
            <a:ext cx="9710363" cy="2813314"/>
          </a:xfrm>
          <a:prstGeom prst="rect">
            <a:avLst/>
          </a:prstGeom>
        </p:spPr>
      </p:pic>
    </p:spTree>
    <p:extLst>
      <p:ext uri="{BB962C8B-B14F-4D97-AF65-F5344CB8AC3E}">
        <p14:creationId xmlns:p14="http://schemas.microsoft.com/office/powerpoint/2010/main" val="112978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33" b="19033"/>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SISTEMAS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19</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1094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9CED4C-651D-88CB-1FAE-F04DEEFA3E7B}"/>
              </a:ext>
            </a:extLst>
          </p:cNvPr>
          <p:cNvSpPr>
            <a:spLocks noGrp="1"/>
          </p:cNvSpPr>
          <p:nvPr>
            <p:ph type="title"/>
          </p:nvPr>
        </p:nvSpPr>
        <p:spPr/>
        <p:txBody>
          <a:bodyPr/>
          <a:lstStyle/>
          <a:p>
            <a:r>
              <a:rPr lang="es-ES" dirty="0"/>
              <a:t>ÍNDICE</a:t>
            </a:r>
          </a:p>
        </p:txBody>
      </p:sp>
      <p:sp>
        <p:nvSpPr>
          <p:cNvPr id="3" name="Marcador de pie de página 2">
            <a:extLst>
              <a:ext uri="{FF2B5EF4-FFF2-40B4-BE49-F238E27FC236}">
                <a16:creationId xmlns:a16="http://schemas.microsoft.com/office/drawing/2014/main" id="{75A37C0D-C4E1-25F7-6EF4-ED6CF6C1DDD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texto 4">
            <a:extLst>
              <a:ext uri="{FF2B5EF4-FFF2-40B4-BE49-F238E27FC236}">
                <a16:creationId xmlns:a16="http://schemas.microsoft.com/office/drawing/2014/main" id="{042B739D-D1BE-2631-1894-977F150FAE51}"/>
              </a:ext>
            </a:extLst>
          </p:cNvPr>
          <p:cNvSpPr>
            <a:spLocks noGrp="1"/>
          </p:cNvSpPr>
          <p:nvPr>
            <p:ph type="body" sz="quarter" idx="14"/>
          </p:nvPr>
        </p:nvSpPr>
        <p:spPr/>
        <p:txBody>
          <a:bodyPr/>
          <a:lstStyle/>
          <a:p>
            <a:r>
              <a:rPr lang="es-ES" dirty="0"/>
              <a:t>2023</a:t>
            </a:r>
          </a:p>
        </p:txBody>
      </p:sp>
      <p:sp>
        <p:nvSpPr>
          <p:cNvPr id="6" name="Marcador de número de diapositiva 5">
            <a:extLst>
              <a:ext uri="{FF2B5EF4-FFF2-40B4-BE49-F238E27FC236}">
                <a16:creationId xmlns:a16="http://schemas.microsoft.com/office/drawing/2014/main" id="{4B803E7F-8203-2A45-CB54-8F518DB211C5}"/>
              </a:ext>
            </a:extLst>
          </p:cNvPr>
          <p:cNvSpPr>
            <a:spLocks noGrp="1"/>
          </p:cNvSpPr>
          <p:nvPr>
            <p:ph type="sldNum" sz="quarter" idx="12"/>
          </p:nvPr>
        </p:nvSpPr>
        <p:spPr/>
        <p:txBody>
          <a:bodyPr/>
          <a:lstStyle/>
          <a:p>
            <a:pPr rtl="0"/>
            <a:fld id="{95CBEC59-7FF9-4688-98DF-89832A0C9025}" type="slidenum">
              <a:rPr lang="es-ES" noProof="0" smtClean="0"/>
              <a:t>2</a:t>
            </a:fld>
            <a:endParaRPr lang="es-ES" noProof="0"/>
          </a:p>
        </p:txBody>
      </p:sp>
      <p:sp>
        <p:nvSpPr>
          <p:cNvPr id="7" name="CuadroTexto 6">
            <a:extLst>
              <a:ext uri="{FF2B5EF4-FFF2-40B4-BE49-F238E27FC236}">
                <a16:creationId xmlns:a16="http://schemas.microsoft.com/office/drawing/2014/main" id="{FD5E0586-2997-03EE-6D94-47F895B07E4E}"/>
              </a:ext>
            </a:extLst>
          </p:cNvPr>
          <p:cNvSpPr txBox="1"/>
          <p:nvPr/>
        </p:nvSpPr>
        <p:spPr>
          <a:xfrm>
            <a:off x="6520928" y="555227"/>
            <a:ext cx="4470400" cy="5632311"/>
          </a:xfrm>
          <a:prstGeom prst="rect">
            <a:avLst/>
          </a:prstGeom>
          <a:noFill/>
        </p:spPr>
        <p:txBody>
          <a:bodyPr wrap="square" rtlCol="0">
            <a:spAutoFit/>
          </a:bodyPr>
          <a:lstStyle/>
          <a:p>
            <a:pPr marL="285750" indent="-285750">
              <a:buFont typeface="Arial" panose="020B0604020202020204" pitchFamily="34" charset="0"/>
              <a:buChar char="•"/>
            </a:pPr>
            <a:r>
              <a:rPr lang="es-ES" sz="2400" b="1" dirty="0">
                <a:solidFill>
                  <a:schemeClr val="accent4">
                    <a:lumMod val="40000"/>
                    <a:lumOff val="60000"/>
                  </a:schemeClr>
                </a:solidFill>
              </a:rPr>
              <a:t>Introducción</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¿Qué es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Concepto de Cubo</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Sistemas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Utilidades/Beneficios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Operadores/Herramientas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Conclusiones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Bibliografía</a:t>
            </a:r>
          </a:p>
        </p:txBody>
      </p:sp>
    </p:spTree>
    <p:extLst>
      <p:ext uri="{BB962C8B-B14F-4D97-AF65-F5344CB8AC3E}">
        <p14:creationId xmlns:p14="http://schemas.microsoft.com/office/powerpoint/2010/main" val="3502710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3849" b="23849"/>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20</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02654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6" b="1900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OPERADORES/HERRAMIENTAS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21</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53512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1824" b="21824"/>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CONCLUSIONES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22</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440984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6686" b="1668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BIBLIOGRAFÍA</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23</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61539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3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ACE1AC-9DE8-F567-E974-658D82FB4B88}"/>
              </a:ext>
            </a:extLst>
          </p:cNvPr>
          <p:cNvSpPr>
            <a:spLocks noGrp="1"/>
          </p:cNvSpPr>
          <p:nvPr>
            <p:ph type="ctrTitle"/>
          </p:nvPr>
        </p:nvSpPr>
        <p:spPr/>
        <p:txBody>
          <a:bodyPr/>
          <a:lstStyle/>
          <a:p>
            <a:endParaRPr lang="es-ES"/>
          </a:p>
        </p:txBody>
      </p:sp>
      <p:sp>
        <p:nvSpPr>
          <p:cNvPr id="3" name="Subtítulo 2">
            <a:extLst>
              <a:ext uri="{FF2B5EF4-FFF2-40B4-BE49-F238E27FC236}">
                <a16:creationId xmlns:a16="http://schemas.microsoft.com/office/drawing/2014/main" id="{E23C0749-7D30-9C4C-5763-0696314803A5}"/>
              </a:ext>
            </a:extLst>
          </p:cNvPr>
          <p:cNvSpPr>
            <a:spLocks noGrp="1"/>
          </p:cNvSpPr>
          <p:nvPr>
            <p:ph type="subTitle" idx="1"/>
          </p:nvPr>
        </p:nvSpPr>
        <p:spPr/>
        <p:txBody>
          <a:bodyPr/>
          <a:lstStyle/>
          <a:p>
            <a:r>
              <a:rPr lang="es-ES" dirty="0"/>
              <a:t>¿ALGUNA PREGUNTA?</a:t>
            </a:r>
          </a:p>
        </p:txBody>
      </p:sp>
      <p:sp>
        <p:nvSpPr>
          <p:cNvPr id="5" name="Marcador de número de diapositiva 4">
            <a:extLst>
              <a:ext uri="{FF2B5EF4-FFF2-40B4-BE49-F238E27FC236}">
                <a16:creationId xmlns:a16="http://schemas.microsoft.com/office/drawing/2014/main" id="{84303950-74F8-0E83-F6A5-734A97DEF93F}"/>
              </a:ext>
            </a:extLst>
          </p:cNvPr>
          <p:cNvSpPr>
            <a:spLocks noGrp="1"/>
          </p:cNvSpPr>
          <p:nvPr>
            <p:ph type="sldNum" sz="quarter" idx="12"/>
          </p:nvPr>
        </p:nvSpPr>
        <p:spPr/>
        <p:txBody>
          <a:bodyPr/>
          <a:lstStyle/>
          <a:p>
            <a:pPr rtl="0"/>
            <a:fld id="{95CBEC59-7FF9-4688-98DF-89832A0C9025}" type="slidenum">
              <a:rPr lang="es-ES" noProof="0" smtClean="0"/>
              <a:pPr rtl="0"/>
              <a:t>24</a:t>
            </a:fld>
            <a:endParaRPr lang="es-ES" noProof="0"/>
          </a:p>
        </p:txBody>
      </p:sp>
      <p:sp>
        <p:nvSpPr>
          <p:cNvPr id="6" name="Marcador de texto 5">
            <a:extLst>
              <a:ext uri="{FF2B5EF4-FFF2-40B4-BE49-F238E27FC236}">
                <a16:creationId xmlns:a16="http://schemas.microsoft.com/office/drawing/2014/main" id="{A8AFCCF6-696C-2EF2-82B5-CBF05DC34A8E}"/>
              </a:ext>
            </a:extLst>
          </p:cNvPr>
          <p:cNvSpPr>
            <a:spLocks noGrp="1"/>
          </p:cNvSpPr>
          <p:nvPr>
            <p:ph type="body" sz="quarter" idx="13"/>
          </p:nvPr>
        </p:nvSpPr>
        <p:spPr/>
        <p:txBody>
          <a:bodyPr>
            <a:normAutofit lnSpcReduction="10000"/>
          </a:bodyPr>
          <a:lstStyle/>
          <a:p>
            <a:r>
              <a:rPr lang="es-ES" dirty="0"/>
              <a:t>2023</a:t>
            </a:r>
          </a:p>
        </p:txBody>
      </p:sp>
    </p:spTree>
    <p:extLst>
      <p:ext uri="{BB962C8B-B14F-4D97-AF65-F5344CB8AC3E}">
        <p14:creationId xmlns:p14="http://schemas.microsoft.com/office/powerpoint/2010/main" val="237764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ción de imagen 9" descr="Diagrama&#10;&#10;Descripción generada automáticamente">
            <a:extLst>
              <a:ext uri="{FF2B5EF4-FFF2-40B4-BE49-F238E27FC236}">
                <a16:creationId xmlns:a16="http://schemas.microsoft.com/office/drawing/2014/main" id="{A181EF70-1B4B-D569-2EA6-17D9A1A50B06}"/>
              </a:ext>
            </a:extLst>
          </p:cNvPr>
          <p:cNvPicPr>
            <a:picLocks noGrp="1" noChangeAspect="1"/>
          </p:cNvPicPr>
          <p:nvPr>
            <p:ph type="pic" sz="quarter" idx="15"/>
          </p:nvPr>
        </p:nvPicPr>
        <p:blipFill>
          <a:blip r:embed="rId2"/>
          <a:srcRect t="32565" b="32565"/>
          <a:stretch>
            <a:fillRect/>
          </a:stretch>
        </p: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INTRODUCCIÓN</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3</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93679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54F5D-614D-330A-92E4-77FFB9526F18}"/>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20D80F86-2BE8-93E4-5D4A-B44D68E98155}"/>
              </a:ext>
            </a:extLst>
          </p:cNvPr>
          <p:cNvSpPr>
            <a:spLocks noGrp="1"/>
          </p:cNvSpPr>
          <p:nvPr>
            <p:ph idx="1"/>
          </p:nvPr>
        </p:nvSpPr>
        <p:spPr/>
        <p:txBody>
          <a:bodyPr/>
          <a:lstStyle/>
          <a:p>
            <a:endParaRPr lang="es-ES" dirty="0"/>
          </a:p>
        </p:txBody>
      </p:sp>
      <p:sp>
        <p:nvSpPr>
          <p:cNvPr id="4" name="Marcador de pie de página 3">
            <a:extLst>
              <a:ext uri="{FF2B5EF4-FFF2-40B4-BE49-F238E27FC236}">
                <a16:creationId xmlns:a16="http://schemas.microsoft.com/office/drawing/2014/main" id="{239AA5C6-EED6-B324-BB0B-BCD714EE8840}"/>
              </a:ext>
            </a:extLst>
          </p:cNvPr>
          <p:cNvSpPr>
            <a:spLocks noGrp="1"/>
          </p:cNvSpPr>
          <p:nvPr>
            <p:ph type="ftr" sz="quarter" idx="11"/>
          </p:nvPr>
        </p:nvSpPr>
        <p:spPr>
          <a:xfrm>
            <a:off x="0" y="6216518"/>
            <a:ext cx="4895433"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38FC839C-11A0-C1D6-9A8C-43037FB83F0B}"/>
              </a:ext>
            </a:extLst>
          </p:cNvPr>
          <p:cNvSpPr>
            <a:spLocks noGrp="1"/>
          </p:cNvSpPr>
          <p:nvPr>
            <p:ph type="sldNum" sz="quarter" idx="12"/>
          </p:nvPr>
        </p:nvSpPr>
        <p:spPr/>
        <p:txBody>
          <a:bodyPr/>
          <a:lstStyle/>
          <a:p>
            <a:pPr rtl="0"/>
            <a:fld id="{95CBEC59-7FF9-4688-98DF-89832A0C9025}" type="slidenum">
              <a:rPr lang="es-ES" noProof="0" smtClean="0"/>
              <a:t>4</a:t>
            </a:fld>
            <a:endParaRPr lang="es-ES" noProof="0"/>
          </a:p>
        </p:txBody>
      </p:sp>
      <p:sp>
        <p:nvSpPr>
          <p:cNvPr id="7" name="Marcador de texto 6">
            <a:extLst>
              <a:ext uri="{FF2B5EF4-FFF2-40B4-BE49-F238E27FC236}">
                <a16:creationId xmlns:a16="http://schemas.microsoft.com/office/drawing/2014/main" id="{F257EB33-4756-3DF3-CD22-0E620F3C47B0}"/>
              </a:ext>
            </a:extLst>
          </p:cNvPr>
          <p:cNvSpPr>
            <a:spLocks noGrp="1"/>
          </p:cNvSpPr>
          <p:nvPr>
            <p:ph type="body" sz="quarter" idx="14"/>
          </p:nvPr>
        </p:nvSpPr>
        <p:spPr/>
        <p:txBody>
          <a:bodyPr/>
          <a:lstStyle/>
          <a:p>
            <a:endParaRPr lang="es-ES"/>
          </a:p>
        </p:txBody>
      </p:sp>
    </p:spTree>
    <p:extLst>
      <p:ext uri="{BB962C8B-B14F-4D97-AF65-F5344CB8AC3E}">
        <p14:creationId xmlns:p14="http://schemas.microsoft.com/office/powerpoint/2010/main" val="591009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D7225A44-05E9-C271-F2E3-37A44BBD647A}"/>
              </a:ext>
            </a:extLst>
          </p:cNvPr>
          <p:cNvPicPr>
            <a:picLocks noGrp="1" noChangeAspect="1"/>
          </p:cNvPicPr>
          <p:nvPr>
            <p:ph type="pic" sz="quarter" idx="15"/>
          </p:nvPr>
        </p:nvPicPr>
        <p:blipFill>
          <a:blip r:embed="rId2"/>
          <a:srcRect t="19006" b="19006"/>
          <a:stretch/>
        </p:blipFill>
        <p:spPr>
          <a:xfrm>
            <a:off x="0" y="0"/>
            <a:ext cx="12191999" cy="4251153"/>
          </a:xfrm>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388357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Imagen que contiene luz, juguete, lego, tráfico&#10;&#10;Descripción generada automáticamente">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5" b="19005"/>
          <a:stretch>
            <a:fillRect/>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CONCEPTO DE CUBO</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6</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139525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847216" cy="4219572"/>
          </a:xfrm>
        </p:spPr>
        <p:txBody>
          <a:bodyPr>
            <a:normAutofit lnSpcReduction="10000"/>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Un cubo OLAP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OnLine</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Analitical</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Processing) es una base de datos multidimensional en la cuál el almacenamiento físico de datos se realiza en un vector multidimensional. Los cubos OLAP son la ampliación de las dos dimensiones encontradas en una hoja de cálculo.</a:t>
            </a: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Para construirlos se realiza una disposición de los datos en vectores, permitiendo un análisis rápido. Por ejemplo una empresa puede analizar datos financieros según el servicio proporcionado, el periodo de tiempo, el tipo de personas que han contratado ese servicio, etc.</a:t>
            </a: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Estos parámetros utilizados para el análisis se conocen como dimensiones. Para acceder a los datos se indexarían a partir de los valores de las dimensiones/ejes.</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7</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EB61947-07FD-2B83-6DDD-84537BC62E72}"/>
              </a:ext>
            </a:extLst>
          </p:cNvPr>
          <p:cNvPicPr>
            <a:picLocks noChangeAspect="1"/>
          </p:cNvPicPr>
          <p:nvPr/>
        </p:nvPicPr>
        <p:blipFill>
          <a:blip r:embed="rId3"/>
          <a:stretch>
            <a:fillRect/>
          </a:stretch>
        </p:blipFill>
        <p:spPr>
          <a:xfrm>
            <a:off x="6648867" y="1916223"/>
            <a:ext cx="4251933" cy="3521319"/>
          </a:xfrm>
          <a:prstGeom prst="rect">
            <a:avLst/>
          </a:prstGeom>
        </p:spPr>
      </p:pic>
    </p:spTree>
    <p:extLst>
      <p:ext uri="{BB962C8B-B14F-4D97-AF65-F5344CB8AC3E}">
        <p14:creationId xmlns:p14="http://schemas.microsoft.com/office/powerpoint/2010/main" val="232319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5297627"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dimensiones de un cubo OLAP son cualquier parámetro mediante el cual se puedan agrupar datos. Dimensiones comunes podrían ser tiempo (agrupar por año, mes, ...), categoría de producto, localización geográfica (país, comunidad autónoma, ciudad, ...), etc.</a:t>
            </a: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Normalmente los cubos OLAP están formados por tres dimensiones, pero al ser de naturaleza multidimensional, se admite el uso de infinitas dimensiones. Este sería el caso de MOLAP (Multidimensional OLAP).</a:t>
            </a: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Si tomamos en cuenta el cubo de la derecha, podemos apreciar las dimensiones CIUDAD, AÑO y PRODUCTO.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8</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157E3B9E-8E48-D7A6-AA29-28FDA0DF86F6}"/>
              </a:ext>
            </a:extLst>
          </p:cNvPr>
          <p:cNvPicPr>
            <a:picLocks noChangeAspect="1"/>
          </p:cNvPicPr>
          <p:nvPr/>
        </p:nvPicPr>
        <p:blipFill>
          <a:blip r:embed="rId3"/>
          <a:stretch>
            <a:fillRect/>
          </a:stretch>
        </p:blipFill>
        <p:spPr>
          <a:xfrm>
            <a:off x="6802564" y="1783195"/>
            <a:ext cx="4891791" cy="3685110"/>
          </a:xfrm>
          <a:prstGeom prst="rect">
            <a:avLst/>
          </a:prstGeom>
        </p:spPr>
      </p:pic>
    </p:spTree>
    <p:extLst>
      <p:ext uri="{BB962C8B-B14F-4D97-AF65-F5344CB8AC3E}">
        <p14:creationId xmlns:p14="http://schemas.microsoft.com/office/powerpoint/2010/main" val="2695054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515954" cy="4219572"/>
          </a:xfrm>
        </p:spPr>
        <p:txBody>
          <a:bodyPr>
            <a:normAutofit lnSpcReduction="10000"/>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dimensiones de un cubo OLAP se organizan por diferentes jerarquías. Es decir, las dimensiones tienen componentes padres y componentes hijos. Por ejemplo, tomemos en cuenta la jerarquía de la imagen, dentro de la dimensión tiempo.</a:t>
            </a:r>
          </a:p>
          <a:p>
            <a:pPr marL="285750" indent="-285750" algn="just">
              <a:buFont typeface="Arial" panose="020B0604020202020204" pitchFamily="34" charset="0"/>
              <a:buChar char="•"/>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jerarquías permiten analizar en profundidades diferentes los datos, pudiéndose encontrar anomalías o patrones con interés para el analista.</a:t>
            </a:r>
          </a:p>
          <a:p>
            <a:pPr marL="285750" indent="-285750" algn="just">
              <a:buFont typeface="Arial" panose="020B0604020202020204" pitchFamily="34" charset="0"/>
              <a:buChar char="•"/>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Todo ítem analizable se recalculará según  el nivel de la jerarquía que se esté analizando.</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9</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02E64528-027F-90A8-0FEA-092A10AC918E}"/>
              </a:ext>
            </a:extLst>
          </p:cNvPr>
          <p:cNvPicPr>
            <a:picLocks noChangeAspect="1"/>
          </p:cNvPicPr>
          <p:nvPr/>
        </p:nvPicPr>
        <p:blipFill>
          <a:blip r:embed="rId3"/>
          <a:stretch>
            <a:fillRect/>
          </a:stretch>
        </p:blipFill>
        <p:spPr>
          <a:xfrm>
            <a:off x="5915220" y="1830966"/>
            <a:ext cx="5677731" cy="3622408"/>
          </a:xfrm>
          <a:prstGeom prst="rect">
            <a:avLst/>
          </a:prstGeom>
        </p:spPr>
      </p:pic>
    </p:spTree>
    <p:extLst>
      <p:ext uri="{BB962C8B-B14F-4D97-AF65-F5344CB8AC3E}">
        <p14:creationId xmlns:p14="http://schemas.microsoft.com/office/powerpoint/2010/main" val="75907954"/>
      </p:ext>
    </p:extLst>
  </p:cSld>
  <p:clrMapOvr>
    <a:masterClrMapping/>
  </p:clrMapOvr>
</p:sld>
</file>

<file path=ppt/theme/theme1.xml><?xml version="1.0" encoding="utf-8"?>
<a:theme xmlns:a="http://schemas.openxmlformats.org/drawingml/2006/main" name="Tema d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812</TotalTime>
  <Words>1256</Words>
  <Application>Microsoft Office PowerPoint</Application>
  <PresentationFormat>Panorámica</PresentationFormat>
  <Paragraphs>147</Paragraphs>
  <Slides>24</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24</vt:i4>
      </vt:variant>
    </vt:vector>
  </HeadingPairs>
  <TitlesOfParts>
    <vt:vector size="29" baseType="lpstr">
      <vt:lpstr>Speak Pro</vt:lpstr>
      <vt:lpstr>Arial</vt:lpstr>
      <vt:lpstr>Calibri</vt:lpstr>
      <vt:lpstr>Avenir Next LT Pro</vt:lpstr>
      <vt:lpstr>Tema de Office</vt:lpstr>
      <vt:lpstr>OLAP</vt:lpstr>
      <vt:lpstr>ÍNDICE</vt:lpstr>
      <vt:lpstr>INTRODUCCIÓN</vt:lpstr>
      <vt:lpstr>INTRODUCCIÓN</vt:lpstr>
      <vt:lpstr>¿QUÉ ES OLAP?</vt:lpstr>
      <vt:lpstr>CONCEPTO DE CUBO</vt:lpstr>
      <vt:lpstr>¿Qué es un cubo OLAP?</vt:lpstr>
      <vt:lpstr>Dimensiones y Jerarquía</vt:lpstr>
      <vt:lpstr>Dimensiones y Jerarquía</vt:lpstr>
      <vt:lpstr>¿Qué es un cubo OLAP?</vt:lpstr>
      <vt:lpstr>¿Qué es un cubo OLAP?</vt:lpstr>
      <vt:lpstr>¿Qué es un cubo OLAP?</vt:lpstr>
      <vt:lpstr>Hechos y tabla de hechos</vt:lpstr>
      <vt:lpstr>Operaciones Analíticas con cubos OLAP</vt:lpstr>
      <vt:lpstr>Operación Slice (Rebanar)</vt:lpstr>
      <vt:lpstr>Operación Dice (Trocear)</vt:lpstr>
      <vt:lpstr>Operaciones Drill-down y Roll-up</vt:lpstr>
      <vt:lpstr>Operación Pivot (Girar)</vt:lpstr>
      <vt:lpstr>SISTEMAS OLAP</vt:lpstr>
      <vt:lpstr>UTILIDADES/BENEFICIOS</vt:lpstr>
      <vt:lpstr>OPERADORES/HERRAMIENTAS</vt:lpstr>
      <vt:lpstr>CONCLUSIONES</vt:lpstr>
      <vt:lpstr>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PRÁCTICA 1</dc:title>
  <dc:creator>Carlos Cano Espinosa</dc:creator>
  <cp:lastModifiedBy>srodriguez</cp:lastModifiedBy>
  <cp:revision>64</cp:revision>
  <dcterms:created xsi:type="dcterms:W3CDTF">2023-03-25T17:03:46Z</dcterms:created>
  <dcterms:modified xsi:type="dcterms:W3CDTF">2023-04-15T17:22:40Z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